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6858000" cy="9906000" type="A4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0" userDrawn="1">
          <p15:clr>
            <a:srgbClr val="A4A3A4"/>
          </p15:clr>
        </p15:guide>
        <p15:guide id="2" orient="horz" pos="31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et Ligthart" initials="LL" lastIdx="5" clrIdx="0">
    <p:extLst>
      <p:ext uri="{19B8F6BF-5375-455C-9EA6-DF929625EA0E}">
        <p15:presenceInfo xmlns:p15="http://schemas.microsoft.com/office/powerpoint/2012/main" userId="S::Lynnet.Ligthart@ipsos.com::12bad922-acfb-4d92-87e3-1854a43330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291"/>
    <a:srgbClr val="FCBE22"/>
    <a:srgbClr val="40A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48" y="108"/>
      </p:cViewPr>
      <p:guideLst>
        <p:guide pos="550"/>
        <p:guide orient="horz" pos="31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22C304-081E-4CCF-90A5-91997D33D0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29510-D9BB-4FBB-B924-7299935AA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84DE-86BB-459C-8D99-4D22ED799DC2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D3F27-9770-4E14-91ED-73090FF886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7A6AE-C60E-445A-ABF4-B09F50203C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DE67-CF4E-4CA3-BB35-6C3DF84AFB33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58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AE107-33FC-4ECA-B787-8032C95F965D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14DB-03C4-4DC6-A3AE-F5DB0099B41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67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214DB-03C4-4DC6-A3AE-F5DB0099B414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80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76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30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283" y="1239276"/>
            <a:ext cx="6489246" cy="8803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l-NL" noProof="0"/>
              <a:t>Click to add title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7232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/>
  <p:txStyles>
    <p:titleStyle>
      <a:lvl1pPr algn="l" defTabSz="1779955" rtl="0" eaLnBrk="1" latinLnBrk="0" hangingPunct="1">
        <a:lnSpc>
          <a:spcPct val="90000"/>
        </a:lnSpc>
        <a:spcBef>
          <a:spcPts val="785"/>
        </a:spcBef>
        <a:buNone/>
        <a:tabLst/>
        <a:defRPr sz="635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779955" rtl="0" eaLnBrk="1" latinLnBrk="0" hangingPunct="1">
        <a:lnSpc>
          <a:spcPct val="100000"/>
        </a:lnSpc>
        <a:spcBef>
          <a:spcPts val="577"/>
        </a:spcBef>
        <a:spcAft>
          <a:spcPts val="577"/>
        </a:spcAft>
        <a:buFont typeface="Arial" panose="020B0604020202020204" pitchFamily="34" charset="0"/>
        <a:buNone/>
        <a:defRPr sz="308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336412" indent="-330173" algn="l" defTabSz="1779955" rtl="0" eaLnBrk="1" latinLnBrk="0" hangingPunct="1">
        <a:lnSpc>
          <a:spcPct val="90000"/>
        </a:lnSpc>
        <a:spcBef>
          <a:spcPts val="577"/>
        </a:spcBef>
        <a:spcAft>
          <a:spcPts val="0"/>
        </a:spcAft>
        <a:buFont typeface="Wingdings" panose="05000000000000000000" pitchFamily="2" charset="2"/>
        <a:buChar char="§"/>
        <a:defRPr sz="2311" kern="1200">
          <a:solidFill>
            <a:schemeClr val="tx1"/>
          </a:solidFill>
          <a:latin typeface="+mn-lt"/>
          <a:ea typeface="+mn-ea"/>
          <a:cs typeface="+mn-cs"/>
        </a:defRPr>
      </a:lvl2pPr>
      <a:lvl3pPr marL="359738" indent="-359738" algn="l" defTabSz="1779955" rtl="0" eaLnBrk="1" latinLnBrk="0" hangingPunct="1">
        <a:lnSpc>
          <a:spcPct val="90000"/>
        </a:lnSpc>
        <a:spcBef>
          <a:spcPts val="577"/>
        </a:spcBef>
        <a:spcAft>
          <a:spcPts val="0"/>
        </a:spcAft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3pPr>
      <a:lvl4pPr marL="831761" indent="-368056" algn="l" defTabSz="1779955" rtl="0" eaLnBrk="1" latinLnBrk="0" hangingPunct="1">
        <a:lnSpc>
          <a:spcPct val="90000"/>
        </a:lnSpc>
        <a:spcBef>
          <a:spcPts val="577"/>
        </a:spcBef>
        <a:spcAft>
          <a:spcPts val="0"/>
        </a:spcAft>
        <a:buFont typeface="Calibri" panose="020F0502020204030204" pitchFamily="34" charset="0"/>
        <a:buChar char="-"/>
        <a:defRPr sz="2311" kern="1200">
          <a:solidFill>
            <a:schemeClr val="tx1"/>
          </a:solidFill>
          <a:latin typeface="+mn-lt"/>
          <a:ea typeface="+mn-ea"/>
          <a:cs typeface="+mn-cs"/>
        </a:defRPr>
      </a:lvl4pPr>
      <a:lvl5pPr marL="1168623" indent="-338943" algn="l" defTabSz="1779955" rtl="0" eaLnBrk="1" latinLnBrk="0" hangingPunct="1">
        <a:lnSpc>
          <a:spcPct val="90000"/>
        </a:lnSpc>
        <a:spcBef>
          <a:spcPts val="577"/>
        </a:spcBef>
        <a:spcAft>
          <a:spcPts val="0"/>
        </a:spcAft>
        <a:buSzPct val="85000"/>
        <a:buFont typeface="Arial" panose="020B0604020202020204" pitchFamily="34" charset="0"/>
        <a:buChar char="•"/>
        <a:defRPr sz="2311" kern="1200">
          <a:solidFill>
            <a:schemeClr val="tx1"/>
          </a:solidFill>
          <a:latin typeface="+mn-lt"/>
          <a:ea typeface="+mn-ea"/>
          <a:cs typeface="+mn-cs"/>
        </a:defRPr>
      </a:lvl5pPr>
      <a:lvl6pPr marL="4894876" indent="-444988" algn="l" defTabSz="177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84852" indent="-444988" algn="l" defTabSz="177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74828" indent="-444988" algn="l" defTabSz="177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564806" indent="-444988" algn="l" defTabSz="17799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9975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79955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69929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59909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49885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339865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229841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119816" algn="l" defTabSz="1779955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sv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96D388A-1CE2-439A-9682-DD76BA0A6565}"/>
              </a:ext>
            </a:extLst>
          </p:cNvPr>
          <p:cNvSpPr/>
          <p:nvPr/>
        </p:nvSpPr>
        <p:spPr>
          <a:xfrm>
            <a:off x="0" y="6019800"/>
            <a:ext cx="6858000" cy="34543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96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5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81EDA8-3771-4939-A011-5614917640CA}"/>
              </a:ext>
            </a:extLst>
          </p:cNvPr>
          <p:cNvSpPr/>
          <p:nvPr/>
        </p:nvSpPr>
        <p:spPr>
          <a:xfrm>
            <a:off x="0" y="3565758"/>
            <a:ext cx="6870526" cy="2723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 hangingPunct="0">
              <a:lnSpc>
                <a:spcPct val="90000"/>
              </a:lnSpc>
              <a:spcBef>
                <a:spcPts val="400"/>
              </a:spcBef>
            </a:pPr>
            <a:endParaRPr lang="nl-NL" sz="1200" dirty="0" err="1">
              <a:solidFill>
                <a:schemeClr val="bg1"/>
              </a:solidFill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67136D0E-9D13-4A4D-9472-79CBC8C50BCB}"/>
              </a:ext>
            </a:extLst>
          </p:cNvPr>
          <p:cNvSpPr/>
          <p:nvPr/>
        </p:nvSpPr>
        <p:spPr>
          <a:xfrm rot="5400000">
            <a:off x="116915" y="3449494"/>
            <a:ext cx="2723281" cy="2951694"/>
          </a:xfrm>
          <a:prstGeom prst="rtTriangle">
            <a:avLst/>
          </a:prstGeom>
          <a:solidFill>
            <a:srgbClr val="149291"/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 hangingPunct="0">
              <a:lnSpc>
                <a:spcPct val="90000"/>
              </a:lnSpc>
              <a:spcBef>
                <a:spcPts val="400"/>
              </a:spcBef>
            </a:pPr>
            <a:endParaRPr lang="en-NL" sz="1200" dirty="0" err="1">
              <a:solidFill>
                <a:schemeClr val="bg1"/>
              </a:solidFill>
            </a:endParaRPr>
          </a:p>
        </p:txBody>
      </p:sp>
      <p:pic>
        <p:nvPicPr>
          <p:cNvPr id="29" name="Picture 2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FF828FE6-BF30-4068-95A5-8D12BC4FB1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2" b="8631"/>
          <a:stretch/>
        </p:blipFill>
        <p:spPr>
          <a:xfrm>
            <a:off x="0" y="0"/>
            <a:ext cx="6858000" cy="1384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680AAC-819F-46CC-B836-057D19830A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0" b="24526"/>
          <a:stretch/>
        </p:blipFill>
        <p:spPr>
          <a:xfrm>
            <a:off x="0" y="0"/>
            <a:ext cx="6858000" cy="13843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82F08F-6C8B-4854-A904-6DE9996CB057}"/>
              </a:ext>
            </a:extLst>
          </p:cNvPr>
          <p:cNvSpPr/>
          <p:nvPr/>
        </p:nvSpPr>
        <p:spPr>
          <a:xfrm>
            <a:off x="0" y="9058047"/>
            <a:ext cx="6858000" cy="854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 hangingPunct="0">
              <a:lnSpc>
                <a:spcPct val="90000"/>
              </a:lnSpc>
              <a:spcBef>
                <a:spcPts val="400"/>
              </a:spcBef>
            </a:pPr>
            <a:endParaRPr lang="nl-NL" sz="12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C8B24-9C77-47F4-A4D0-59E045530E03}"/>
              </a:ext>
            </a:extLst>
          </p:cNvPr>
          <p:cNvSpPr/>
          <p:nvPr/>
        </p:nvSpPr>
        <p:spPr>
          <a:xfrm>
            <a:off x="0" y="0"/>
            <a:ext cx="6858000" cy="1399662"/>
          </a:xfrm>
          <a:prstGeom prst="rect">
            <a:avLst/>
          </a:prstGeom>
          <a:solidFill>
            <a:srgbClr val="71B2C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396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613E61A-8691-4C37-AA7A-21658DB91058}"/>
              </a:ext>
            </a:extLst>
          </p:cNvPr>
          <p:cNvSpPr/>
          <p:nvPr/>
        </p:nvSpPr>
        <p:spPr>
          <a:xfrm rot="18932423">
            <a:off x="-708264" y="872347"/>
            <a:ext cx="3610403" cy="457510"/>
          </a:xfrm>
          <a:custGeom>
            <a:avLst/>
            <a:gdLst>
              <a:gd name="connsiteX0" fmla="*/ 3144180 w 3610403"/>
              <a:gd name="connsiteY0" fmla="*/ 0 h 457510"/>
              <a:gd name="connsiteX1" fmla="*/ 3610403 w 3610403"/>
              <a:gd name="connsiteY1" fmla="*/ 457510 h 457510"/>
              <a:gd name="connsiteX2" fmla="*/ 0 w 3610403"/>
              <a:gd name="connsiteY2" fmla="*/ 457510 h 457510"/>
              <a:gd name="connsiteX3" fmla="*/ 448960 w 3610403"/>
              <a:gd name="connsiteY3" fmla="*/ 0 h 45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0403" h="457510">
                <a:moveTo>
                  <a:pt x="3144180" y="0"/>
                </a:moveTo>
                <a:lnTo>
                  <a:pt x="3610403" y="457510"/>
                </a:lnTo>
                <a:lnTo>
                  <a:pt x="0" y="457510"/>
                </a:lnTo>
                <a:lnTo>
                  <a:pt x="44896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2C579B6-D6A9-406A-8BCD-359EA4C5F743}"/>
              </a:ext>
            </a:extLst>
          </p:cNvPr>
          <p:cNvSpPr/>
          <p:nvPr/>
        </p:nvSpPr>
        <p:spPr>
          <a:xfrm rot="18932423">
            <a:off x="-518804" y="408779"/>
            <a:ext cx="2286691" cy="457510"/>
          </a:xfrm>
          <a:custGeom>
            <a:avLst/>
            <a:gdLst>
              <a:gd name="connsiteX0" fmla="*/ 1820469 w 2286691"/>
              <a:gd name="connsiteY0" fmla="*/ 0 h 457510"/>
              <a:gd name="connsiteX1" fmla="*/ 2286691 w 2286691"/>
              <a:gd name="connsiteY1" fmla="*/ 457510 h 457510"/>
              <a:gd name="connsiteX2" fmla="*/ 0 w 2286691"/>
              <a:gd name="connsiteY2" fmla="*/ 457510 h 457510"/>
              <a:gd name="connsiteX3" fmla="*/ 448960 w 2286691"/>
              <a:gd name="connsiteY3" fmla="*/ 0 h 45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691" h="457510">
                <a:moveTo>
                  <a:pt x="1820469" y="0"/>
                </a:moveTo>
                <a:lnTo>
                  <a:pt x="2286691" y="457510"/>
                </a:lnTo>
                <a:lnTo>
                  <a:pt x="0" y="457510"/>
                </a:lnTo>
                <a:lnTo>
                  <a:pt x="4489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ZoneTexte 49">
            <a:extLst>
              <a:ext uri="{FF2B5EF4-FFF2-40B4-BE49-F238E27FC236}">
                <a16:creationId xmlns:a16="http://schemas.microsoft.com/office/drawing/2014/main" id="{5EB4F011-5406-446A-BA7B-7F3BF74BB911}"/>
              </a:ext>
            </a:extLst>
          </p:cNvPr>
          <p:cNvSpPr txBox="1"/>
          <p:nvPr/>
        </p:nvSpPr>
        <p:spPr>
          <a:xfrm>
            <a:off x="494250" y="277774"/>
            <a:ext cx="6840000" cy="502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8396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Ipsos DIY Research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DFE72-8288-440F-A974-C669E6124053}"/>
              </a:ext>
            </a:extLst>
          </p:cNvPr>
          <p:cNvSpPr/>
          <p:nvPr/>
        </p:nvSpPr>
        <p:spPr>
          <a:xfrm>
            <a:off x="494250" y="799694"/>
            <a:ext cx="6840000" cy="3385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839690">
              <a:lnSpc>
                <a:spcPct val="90000"/>
              </a:lnSpc>
              <a:defRPr/>
            </a:pPr>
            <a:r>
              <a:rPr lang="nl-NL" b="1">
                <a:solidFill>
                  <a:schemeClr val="bg1"/>
                </a:solidFill>
              </a:rPr>
              <a:t>Direct toegang tot 250.000 respondenten! 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haroni" panose="02010803020104030203" pitchFamily="2" charset="-79"/>
            </a:endParaRPr>
          </a:p>
        </p:txBody>
      </p:sp>
      <p:sp>
        <p:nvSpPr>
          <p:cNvPr id="9" name="ZoneTexte 103">
            <a:extLst>
              <a:ext uri="{FF2B5EF4-FFF2-40B4-BE49-F238E27FC236}">
                <a16:creationId xmlns:a16="http://schemas.microsoft.com/office/drawing/2014/main" id="{B24C44DD-D005-4496-8EF2-87A7B36CF157}"/>
              </a:ext>
            </a:extLst>
          </p:cNvPr>
          <p:cNvSpPr txBox="1"/>
          <p:nvPr/>
        </p:nvSpPr>
        <p:spPr>
          <a:xfrm>
            <a:off x="884300" y="1411280"/>
            <a:ext cx="5073290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nl-NL" sz="16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 je zélf online marktonderzoek doen, zonder zelf voor respondenten te moeten zorgen? </a:t>
            </a:r>
            <a:br>
              <a:rPr lang="nl-NL" sz="16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1600" b="1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 kan met Ipsos DIY Research! </a:t>
            </a:r>
          </a:p>
        </p:txBody>
      </p:sp>
      <p:sp>
        <p:nvSpPr>
          <p:cNvPr id="12" name="ZoneTexte 49">
            <a:extLst>
              <a:ext uri="{FF2B5EF4-FFF2-40B4-BE49-F238E27FC236}">
                <a16:creationId xmlns:a16="http://schemas.microsoft.com/office/drawing/2014/main" id="{D019DF36-372A-4496-A330-F0A1188DF206}"/>
              </a:ext>
            </a:extLst>
          </p:cNvPr>
          <p:cNvSpPr txBox="1"/>
          <p:nvPr/>
        </p:nvSpPr>
        <p:spPr>
          <a:xfrm rot="19073697">
            <a:off x="-2055151" y="4470508"/>
            <a:ext cx="6840000" cy="502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8396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Waarom Ipsos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B5714C-87A4-47DD-A071-B2722A9E6248}"/>
              </a:ext>
            </a:extLst>
          </p:cNvPr>
          <p:cNvSpPr/>
          <p:nvPr/>
        </p:nvSpPr>
        <p:spPr>
          <a:xfrm>
            <a:off x="3256957" y="4244029"/>
            <a:ext cx="3448644" cy="75051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>
            <a:noAutofit/>
          </a:bodyPr>
          <a:lstStyle/>
          <a:p>
            <a:pPr hangingPunct="0">
              <a:lnSpc>
                <a:spcPct val="90000"/>
              </a:lnSpc>
              <a:spcBef>
                <a:spcPts val="400"/>
              </a:spcBef>
            </a:pPr>
            <a:r>
              <a:rPr lang="nl-NL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FAST</a:t>
            </a:r>
            <a:endParaRPr lang="nl-NL" sz="3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base">
              <a:lnSpc>
                <a:spcPct val="90000"/>
              </a:lnSpc>
            </a:pPr>
            <a:r>
              <a:rPr lang="nl-NL" sz="1200" dirty="0">
                <a:solidFill>
                  <a:schemeClr val="bg1"/>
                </a:solidFill>
              </a:rPr>
              <a:t>Duidelijke resultaten binnen 24-72 uur in volledige geautomatiseerde online en exporteerbare rapporten via dashboards en in PowerPoint, PDF en SPSS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B9F3FA-2397-400B-859D-9BC990A4837F}"/>
              </a:ext>
            </a:extLst>
          </p:cNvPr>
          <p:cNvSpPr/>
          <p:nvPr/>
        </p:nvSpPr>
        <p:spPr>
          <a:xfrm>
            <a:off x="3256957" y="5029428"/>
            <a:ext cx="3448644" cy="54117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>
            <a:noAutofit/>
          </a:bodyPr>
          <a:lstStyle/>
          <a:p>
            <a:pPr hangingPunct="0">
              <a:lnSpc>
                <a:spcPct val="90000"/>
              </a:lnSpc>
              <a:spcBef>
                <a:spcPts val="400"/>
              </a:spcBef>
            </a:pPr>
            <a:r>
              <a:rPr lang="nl-NL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ONDERSTEUNING</a:t>
            </a:r>
            <a:br>
              <a:rPr lang="nl-NL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1200" dirty="0" err="1">
                <a:solidFill>
                  <a:schemeClr val="bg1"/>
                </a:solidFill>
              </a:rPr>
              <a:t>Ondersteuning</a:t>
            </a:r>
            <a:r>
              <a:rPr lang="nl-NL" sz="1200">
                <a:solidFill>
                  <a:schemeClr val="bg1"/>
                </a:solidFill>
              </a:rPr>
              <a:t> van </a:t>
            </a:r>
            <a:r>
              <a:rPr lang="nl-NL" sz="1200" dirty="0" err="1">
                <a:solidFill>
                  <a:schemeClr val="bg1"/>
                </a:solidFill>
              </a:rPr>
              <a:t>onderzoeksprofessionals</a:t>
            </a:r>
            <a:r>
              <a:rPr lang="nl-NL" sz="1200" dirty="0">
                <a:solidFill>
                  <a:schemeClr val="bg1"/>
                </a:solidFill>
              </a:rPr>
              <a:t> via e-mail en chat op elk gewenst moment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81B76F-9EFF-4DAD-807B-BFA6AB76F5B5}"/>
              </a:ext>
            </a:extLst>
          </p:cNvPr>
          <p:cNvSpPr/>
          <p:nvPr/>
        </p:nvSpPr>
        <p:spPr>
          <a:xfrm>
            <a:off x="3256957" y="3619941"/>
            <a:ext cx="3448644" cy="58920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>
            <a:noAutofit/>
          </a:bodyPr>
          <a:lstStyle/>
          <a:p>
            <a:pPr hangingPunct="0">
              <a:lnSpc>
                <a:spcPct val="90000"/>
              </a:lnSpc>
            </a:pPr>
            <a:r>
              <a:rPr lang="nl-NL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AUTONOOM</a:t>
            </a:r>
            <a:endParaRPr lang="nl-NL" sz="3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hangingPunct="0">
              <a:lnSpc>
                <a:spcPct val="90000"/>
              </a:lnSpc>
            </a:pPr>
            <a:r>
              <a:rPr lang="nl-NL" sz="1200" dirty="0">
                <a:solidFill>
                  <a:schemeClr val="bg1"/>
                </a:solidFill>
              </a:rPr>
              <a:t>Creëer je eigen vragenlijsten in een intuïtieve tool en lanceer deze onder het Ipsos panel</a:t>
            </a:r>
            <a:endParaRPr lang="nl-NL" sz="11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8" name="ZoneTexte 49">
            <a:extLst>
              <a:ext uri="{FF2B5EF4-FFF2-40B4-BE49-F238E27FC236}">
                <a16:creationId xmlns:a16="http://schemas.microsoft.com/office/drawing/2014/main" id="{481677EF-8860-4BD7-BE08-CC6016D22720}"/>
              </a:ext>
            </a:extLst>
          </p:cNvPr>
          <p:cNvSpPr txBox="1"/>
          <p:nvPr/>
        </p:nvSpPr>
        <p:spPr>
          <a:xfrm>
            <a:off x="27752" y="6394665"/>
            <a:ext cx="6840000" cy="502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8396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b="1">
                <a:latin typeface="Aharoni" panose="02010803020104030203" pitchFamily="2" charset="-79"/>
                <a:cs typeface="Aharoni" panose="02010803020104030203" pitchFamily="2" charset="-79"/>
              </a:rPr>
              <a:t>Continue Ontwikkeling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C88229-AF0F-4D69-95CC-5214A0140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089" y="83897"/>
            <a:ext cx="769760" cy="70262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45EC751-C2AF-4850-B5B1-D6A90EBEF187}"/>
              </a:ext>
            </a:extLst>
          </p:cNvPr>
          <p:cNvSpPr/>
          <p:nvPr/>
        </p:nvSpPr>
        <p:spPr>
          <a:xfrm>
            <a:off x="5796322" y="718670"/>
            <a:ext cx="878767" cy="224292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algn="r" defTabSz="1232361" rtl="0" eaLnBrk="1" fontAlgn="auto" latinLnBrk="0" hangingPunct="1">
              <a:lnSpc>
                <a:spcPct val="85000"/>
              </a:lnSpc>
              <a:spcBef>
                <a:spcPts val="2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Ipsos 2020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61EED375-EBD1-4109-92A1-10F316C733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2515" y="6414172"/>
            <a:ext cx="672707" cy="76712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AA4C382-C435-46C6-8D78-56AA0C77A1EE}"/>
              </a:ext>
            </a:extLst>
          </p:cNvPr>
          <p:cNvSpPr txBox="1"/>
          <p:nvPr/>
        </p:nvSpPr>
        <p:spPr>
          <a:xfrm>
            <a:off x="98886" y="9196287"/>
            <a:ext cx="3638555" cy="57759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nl-NL" sz="2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Meer weten?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nl-NL" sz="1400">
                <a:solidFill>
                  <a:schemeClr val="bg1"/>
                </a:solidFill>
                <a:cs typeface="Aharoni" panose="02010803020104030203" pitchFamily="2" charset="-79"/>
              </a:rPr>
              <a:t>ipsos.com/nl-nl/diy</a:t>
            </a:r>
            <a:endParaRPr lang="nl-NL" sz="1400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A0DCC-8737-4A82-8B87-52DE6D41C7F6}"/>
              </a:ext>
            </a:extLst>
          </p:cNvPr>
          <p:cNvSpPr txBox="1"/>
          <p:nvPr/>
        </p:nvSpPr>
        <p:spPr>
          <a:xfrm>
            <a:off x="937915" y="6738257"/>
            <a:ext cx="5019675" cy="5083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nl-NL" sz="1600" b="1"/>
              <a:t>In zowel het panel als in de tooling</a:t>
            </a:r>
            <a:br>
              <a:rPr lang="nl-NL" sz="1600" b="1"/>
            </a:br>
            <a:r>
              <a:rPr lang="nl-NL" sz="100" b="1"/>
              <a:t>.</a:t>
            </a:r>
            <a:endParaRPr lang="nl-NL" sz="400" b="1"/>
          </a:p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nl-NL" sz="1600" b="1">
                <a:solidFill>
                  <a:schemeClr val="bg2"/>
                </a:solidFill>
              </a:rPr>
              <a:t>Nieuwe mogelijkheden in de Nederlandse Markt</a:t>
            </a:r>
            <a:endParaRPr lang="nl-NL" sz="1600" b="1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AF22EC-1F1C-4609-8211-408490E731AC}"/>
              </a:ext>
            </a:extLst>
          </p:cNvPr>
          <p:cNvSpPr txBox="1"/>
          <p:nvPr/>
        </p:nvSpPr>
        <p:spPr>
          <a:xfrm>
            <a:off x="839130" y="7318833"/>
            <a:ext cx="2203904" cy="6647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nl-NL" sz="1200" b="1" dirty="0"/>
              <a:t>Voor doelgroepen met een trefkans van </a:t>
            </a:r>
            <a:r>
              <a:rPr lang="nl-NL" sz="1200" b="1" dirty="0">
                <a:solidFill>
                  <a:schemeClr val="bg2"/>
                </a:solidFill>
              </a:rPr>
              <a:t>10% - 29%</a:t>
            </a:r>
            <a:r>
              <a:rPr lang="nl-NL" sz="1200" b="1" dirty="0"/>
              <a:t> kan gekozen worden voor een netto steekproef van n=100 tot 1000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C80A4A-716D-4DA9-BB17-37DE14EA3389}"/>
              </a:ext>
            </a:extLst>
          </p:cNvPr>
          <p:cNvSpPr txBox="1"/>
          <p:nvPr/>
        </p:nvSpPr>
        <p:spPr>
          <a:xfrm>
            <a:off x="3509759" y="7315738"/>
            <a:ext cx="2203904" cy="6647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nl-NL" sz="1200" b="1" dirty="0"/>
              <a:t>Voor doelgroepen met een trefkans boven de </a:t>
            </a:r>
            <a:r>
              <a:rPr lang="nl-NL" sz="1200" b="1" dirty="0">
                <a:solidFill>
                  <a:schemeClr val="bg2"/>
                </a:solidFill>
              </a:rPr>
              <a:t>30% </a:t>
            </a:r>
            <a:r>
              <a:rPr lang="nl-NL" sz="1200" b="1" dirty="0"/>
              <a:t>zijn netto steekproeven tussen de                     n=100 en 1500 mogelijk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AFA9F3-6217-4FE8-82AC-8F798CA5F9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16043" y="9047084"/>
            <a:ext cx="3048000" cy="876000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 hangingPunct="0">
              <a:lnSpc>
                <a:spcPct val="90000"/>
              </a:lnSpc>
            </a:pPr>
            <a:r>
              <a:rPr lang="nl-NL" sz="16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Nieko Sluis</a:t>
            </a:r>
          </a:p>
          <a:p>
            <a:pPr algn="just" hangingPunct="0">
              <a:lnSpc>
                <a:spcPct val="90000"/>
              </a:lnSpc>
            </a:pPr>
            <a:r>
              <a:rPr lang="nl-NL" sz="1400" dirty="0">
                <a:solidFill>
                  <a:schemeClr val="bg1"/>
                </a:solidFill>
              </a:rPr>
              <a:t>Senior DC Executive</a:t>
            </a:r>
          </a:p>
          <a:p>
            <a:pPr algn="just" hangingPunct="0">
              <a:lnSpc>
                <a:spcPct val="90000"/>
              </a:lnSpc>
            </a:pPr>
            <a:r>
              <a:rPr lang="nl-NL" sz="1400" dirty="0">
                <a:solidFill>
                  <a:schemeClr val="bg1"/>
                </a:solidFill>
              </a:rPr>
              <a:t>+31 20 6070 886</a:t>
            </a:r>
          </a:p>
          <a:p>
            <a:pPr algn="just" hangingPunct="0">
              <a:lnSpc>
                <a:spcPct val="90000"/>
              </a:lnSpc>
            </a:pPr>
            <a:r>
              <a:rPr lang="nl-NL" sz="1400" dirty="0">
                <a:solidFill>
                  <a:schemeClr val="bg1"/>
                </a:solidFill>
              </a:rPr>
              <a:t>Nieko.Sluis@ipsos.com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D4DA7E-516D-49B8-8993-7C36DB668AAA}"/>
              </a:ext>
            </a:extLst>
          </p:cNvPr>
          <p:cNvSpPr txBox="1"/>
          <p:nvPr/>
        </p:nvSpPr>
        <p:spPr>
          <a:xfrm>
            <a:off x="597004" y="2540318"/>
            <a:ext cx="781050" cy="3416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nl-NL" sz="240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endParaRPr lang="nl-NL" sz="24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47773F-2491-4629-B4AB-A931D6098DD4}"/>
              </a:ext>
            </a:extLst>
          </p:cNvPr>
          <p:cNvSpPr txBox="1"/>
          <p:nvPr/>
        </p:nvSpPr>
        <p:spPr>
          <a:xfrm>
            <a:off x="597004" y="2754631"/>
            <a:ext cx="781050" cy="3416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nl-NL" sz="240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</a:t>
            </a:r>
            <a:endParaRPr lang="nl-NL" sz="24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9E9F28-0E4E-4069-9892-1F71FAD99724}"/>
              </a:ext>
            </a:extLst>
          </p:cNvPr>
          <p:cNvSpPr txBox="1"/>
          <p:nvPr/>
        </p:nvSpPr>
        <p:spPr>
          <a:xfrm>
            <a:off x="597004" y="2968944"/>
            <a:ext cx="781050" cy="3416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nl-NL" sz="240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</a:t>
            </a:r>
            <a:endParaRPr lang="nl-NL" sz="24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A93C4-03EC-4F9F-AFA4-CEB98C2ADA07}"/>
              </a:ext>
            </a:extLst>
          </p:cNvPr>
          <p:cNvSpPr txBox="1"/>
          <p:nvPr/>
        </p:nvSpPr>
        <p:spPr>
          <a:xfrm>
            <a:off x="597004" y="3183257"/>
            <a:ext cx="781050" cy="3416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nl-NL" sz="240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</a:t>
            </a:r>
            <a:endParaRPr lang="nl-NL" sz="24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DF0B69-FAE8-480C-B618-B04774F4E0BE}"/>
              </a:ext>
            </a:extLst>
          </p:cNvPr>
          <p:cNvSpPr/>
          <p:nvPr/>
        </p:nvSpPr>
        <p:spPr>
          <a:xfrm>
            <a:off x="-12526" y="8254516"/>
            <a:ext cx="6880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b="1" dirty="0">
                <a:solidFill>
                  <a:schemeClr val="bg2"/>
                </a:solidFill>
              </a:rPr>
              <a:t>Vraag indien gewenst je eigen ‘</a:t>
            </a:r>
            <a:r>
              <a:rPr lang="nl-NL" sz="1400" b="1" dirty="0" err="1">
                <a:solidFill>
                  <a:schemeClr val="bg2"/>
                </a:solidFill>
              </a:rPr>
              <a:t>custom</a:t>
            </a:r>
            <a:r>
              <a:rPr lang="nl-NL" sz="1400" b="1" dirty="0">
                <a:solidFill>
                  <a:schemeClr val="bg2"/>
                </a:solidFill>
              </a:rPr>
              <a:t> </a:t>
            </a:r>
            <a:r>
              <a:rPr lang="nl-NL" sz="1400" b="1" dirty="0" err="1">
                <a:solidFill>
                  <a:schemeClr val="bg2"/>
                </a:solidFill>
              </a:rPr>
              <a:t>audience</a:t>
            </a:r>
            <a:r>
              <a:rPr lang="nl-NL" sz="1400" b="1" dirty="0">
                <a:solidFill>
                  <a:schemeClr val="bg2"/>
                </a:solidFill>
              </a:rPr>
              <a:t>’ aan.</a:t>
            </a:r>
          </a:p>
          <a:p>
            <a:pPr algn="ctr"/>
            <a:r>
              <a:rPr lang="nl-NL" sz="1400" b="1" dirty="0">
                <a:solidFill>
                  <a:schemeClr val="bg2"/>
                </a:solidFill>
              </a:rPr>
              <a:t>Jouw aangepaste doelgroepen worden opgeslagen op je persoonlijke 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>
                <a:solidFill>
                  <a:schemeClr val="bg2"/>
                </a:solidFill>
              </a:rPr>
              <a:t>account en zijn klaar voor gebruik na de eerste opzet! </a:t>
            </a:r>
          </a:p>
        </p:txBody>
      </p:sp>
      <p:grpSp>
        <p:nvGrpSpPr>
          <p:cNvPr id="51" name="Groupe 300">
            <a:extLst>
              <a:ext uri="{FF2B5EF4-FFF2-40B4-BE49-F238E27FC236}">
                <a16:creationId xmlns:a16="http://schemas.microsoft.com/office/drawing/2014/main" id="{8B1B51A7-997F-4632-9E17-7C84E13DCB6B}"/>
              </a:ext>
            </a:extLst>
          </p:cNvPr>
          <p:cNvGrpSpPr>
            <a:grpSpLocks noChangeAspect="1"/>
          </p:cNvGrpSpPr>
          <p:nvPr/>
        </p:nvGrpSpPr>
        <p:grpSpPr>
          <a:xfrm>
            <a:off x="2700182" y="4354436"/>
            <a:ext cx="515181" cy="461816"/>
            <a:chOff x="6432551" y="90488"/>
            <a:chExt cx="796925" cy="714375"/>
          </a:xfrm>
        </p:grpSpPr>
        <p:sp>
          <p:nvSpPr>
            <p:cNvPr id="53" name="Line 30">
              <a:extLst>
                <a:ext uri="{FF2B5EF4-FFF2-40B4-BE49-F238E27FC236}">
                  <a16:creationId xmlns:a16="http://schemas.microsoft.com/office/drawing/2014/main" id="{F803BB54-7617-44CF-871B-927FF7A73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6688" y="328613"/>
              <a:ext cx="2555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31">
              <a:extLst>
                <a:ext uri="{FF2B5EF4-FFF2-40B4-BE49-F238E27FC236}">
                  <a16:creationId xmlns:a16="http://schemas.microsoft.com/office/drawing/2014/main" id="{D466939E-E4DA-4048-BEF1-0E79F24AB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2551" y="465138"/>
              <a:ext cx="288925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32">
              <a:extLst>
                <a:ext uri="{FF2B5EF4-FFF2-40B4-BE49-F238E27FC236}">
                  <a16:creationId xmlns:a16="http://schemas.microsoft.com/office/drawing/2014/main" id="{5315322F-50CC-40D5-A8D9-F390B0E64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3351" y="600075"/>
              <a:ext cx="25400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D246E52D-ACCB-4535-95B8-2E1460F2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650875"/>
              <a:ext cx="76200" cy="88900"/>
            </a:xfrm>
            <a:custGeom>
              <a:avLst/>
              <a:gdLst>
                <a:gd name="T0" fmla="*/ 0 w 18"/>
                <a:gd name="T1" fmla="*/ 0 h 21"/>
                <a:gd name="T2" fmla="*/ 18 w 18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cubicBezTo>
                    <a:pt x="4" y="8"/>
                    <a:pt x="11" y="15"/>
                    <a:pt x="18" y="21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FC81D047-2937-4EA2-AC7E-0E36BEAF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288" y="515938"/>
              <a:ext cx="17463" cy="84138"/>
            </a:xfrm>
            <a:custGeom>
              <a:avLst/>
              <a:gdLst>
                <a:gd name="T0" fmla="*/ 0 w 4"/>
                <a:gd name="T1" fmla="*/ 0 h 20"/>
                <a:gd name="T2" fmla="*/ 4 w 4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cubicBezTo>
                    <a:pt x="0" y="7"/>
                    <a:pt x="2" y="13"/>
                    <a:pt x="4" y="2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CA3F1B7C-9B73-4684-992D-E43B3F2D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288" y="379413"/>
              <a:ext cx="25400" cy="85725"/>
            </a:xfrm>
            <a:custGeom>
              <a:avLst/>
              <a:gdLst>
                <a:gd name="T0" fmla="*/ 6 w 6"/>
                <a:gd name="T1" fmla="*/ 0 h 20"/>
                <a:gd name="T2" fmla="*/ 0 w 6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20">
                  <a:moveTo>
                    <a:pt x="6" y="0"/>
                  </a:moveTo>
                  <a:cubicBezTo>
                    <a:pt x="3" y="6"/>
                    <a:pt x="1" y="13"/>
                    <a:pt x="0" y="2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19306C0D-47D5-4319-8225-22A2DB59C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498475"/>
              <a:ext cx="304800" cy="238125"/>
            </a:xfrm>
            <a:custGeom>
              <a:avLst/>
              <a:gdLst>
                <a:gd name="T0" fmla="*/ 72 w 72"/>
                <a:gd name="T1" fmla="*/ 0 h 56"/>
                <a:gd name="T2" fmla="*/ 16 w 72"/>
                <a:gd name="T3" fmla="*/ 56 h 56"/>
                <a:gd name="T4" fmla="*/ 0 w 72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56">
                  <a:moveTo>
                    <a:pt x="72" y="0"/>
                  </a:moveTo>
                  <a:cubicBezTo>
                    <a:pt x="72" y="31"/>
                    <a:pt x="47" y="56"/>
                    <a:pt x="16" y="56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8E965787-F128-4857-9780-EE6ECF5D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1" y="260350"/>
              <a:ext cx="169863" cy="42863"/>
            </a:xfrm>
            <a:custGeom>
              <a:avLst/>
              <a:gdLst>
                <a:gd name="T0" fmla="*/ 40 w 40"/>
                <a:gd name="T1" fmla="*/ 10 h 10"/>
                <a:gd name="T2" fmla="*/ 8 w 40"/>
                <a:gd name="T3" fmla="*/ 0 h 10"/>
                <a:gd name="T4" fmla="*/ 0 w 4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0">
                  <a:moveTo>
                    <a:pt x="40" y="10"/>
                  </a:moveTo>
                  <a:cubicBezTo>
                    <a:pt x="31" y="4"/>
                    <a:pt x="20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D6338E4D-D18E-4D2E-8DAE-BAEE98C2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1" y="193675"/>
              <a:ext cx="593725" cy="611188"/>
            </a:xfrm>
            <a:custGeom>
              <a:avLst/>
              <a:gdLst>
                <a:gd name="T0" fmla="*/ 9 w 140"/>
                <a:gd name="T1" fmla="*/ 31 h 144"/>
                <a:gd name="T2" fmla="*/ 68 w 140"/>
                <a:gd name="T3" fmla="*/ 0 h 144"/>
                <a:gd name="T4" fmla="*/ 140 w 140"/>
                <a:gd name="T5" fmla="*/ 72 h 144"/>
                <a:gd name="T6" fmla="*/ 68 w 140"/>
                <a:gd name="T7" fmla="*/ 144 h 144"/>
                <a:gd name="T8" fmla="*/ 0 w 140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4">
                  <a:moveTo>
                    <a:pt x="9" y="31"/>
                  </a:moveTo>
                  <a:cubicBezTo>
                    <a:pt x="22" y="12"/>
                    <a:pt x="43" y="0"/>
                    <a:pt x="68" y="0"/>
                  </a:cubicBezTo>
                  <a:cubicBezTo>
                    <a:pt x="108" y="0"/>
                    <a:pt x="140" y="32"/>
                    <a:pt x="140" y="72"/>
                  </a:cubicBezTo>
                  <a:cubicBezTo>
                    <a:pt x="140" y="112"/>
                    <a:pt x="108" y="144"/>
                    <a:pt x="68" y="144"/>
                  </a:cubicBezTo>
                  <a:cubicBezTo>
                    <a:pt x="0" y="144"/>
                    <a:pt x="0" y="144"/>
                    <a:pt x="0" y="144"/>
                  </a:cubicBez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2FF9D877-FD55-4B83-95E2-121955B62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1" y="328613"/>
              <a:ext cx="271463" cy="187325"/>
            </a:xfrm>
            <a:custGeom>
              <a:avLst/>
              <a:gdLst>
                <a:gd name="T0" fmla="*/ 171 w 171"/>
                <a:gd name="T1" fmla="*/ 0 h 118"/>
                <a:gd name="T2" fmla="*/ 54 w 171"/>
                <a:gd name="T3" fmla="*/ 118 h 118"/>
                <a:gd name="T4" fmla="*/ 0 w 171"/>
                <a:gd name="T5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18">
                  <a:moveTo>
                    <a:pt x="171" y="0"/>
                  </a:moveTo>
                  <a:lnTo>
                    <a:pt x="54" y="118"/>
                  </a:lnTo>
                  <a:lnTo>
                    <a:pt x="0" y="64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Oval 40">
              <a:extLst>
                <a:ext uri="{FF2B5EF4-FFF2-40B4-BE49-F238E27FC236}">
                  <a16:creationId xmlns:a16="http://schemas.microsoft.com/office/drawing/2014/main" id="{205F6358-C5F3-4C54-B754-95D923C72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876" y="90488"/>
              <a:ext cx="101600" cy="103188"/>
            </a:xfrm>
            <a:prstGeom prst="ellipse">
              <a:avLst/>
            </a:prstGeom>
            <a:noFill/>
            <a:ln w="19050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66" name="Groupe 217">
            <a:extLst>
              <a:ext uri="{FF2B5EF4-FFF2-40B4-BE49-F238E27FC236}">
                <a16:creationId xmlns:a16="http://schemas.microsoft.com/office/drawing/2014/main" id="{9339A5F7-3DEA-496B-A9D2-AA0DF4F527D4}"/>
              </a:ext>
            </a:extLst>
          </p:cNvPr>
          <p:cNvGrpSpPr>
            <a:grpSpLocks noChangeAspect="1"/>
          </p:cNvGrpSpPr>
          <p:nvPr/>
        </p:nvGrpSpPr>
        <p:grpSpPr>
          <a:xfrm>
            <a:off x="2744431" y="3692285"/>
            <a:ext cx="426683" cy="417397"/>
            <a:chOff x="8070851" y="384175"/>
            <a:chExt cx="537153" cy="525463"/>
          </a:xfrm>
        </p:grpSpPr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D9DE00B5-E7A3-48FB-9A13-54FA24022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20713"/>
              <a:ext cx="304800" cy="255588"/>
            </a:xfrm>
            <a:custGeom>
              <a:avLst/>
              <a:gdLst>
                <a:gd name="T0" fmla="*/ 72 w 72"/>
                <a:gd name="T1" fmla="*/ 20 h 60"/>
                <a:gd name="T2" fmla="*/ 72 w 72"/>
                <a:gd name="T3" fmla="*/ 16 h 60"/>
                <a:gd name="T4" fmla="*/ 36 w 72"/>
                <a:gd name="T5" fmla="*/ 0 h 60"/>
                <a:gd name="T6" fmla="*/ 0 w 72"/>
                <a:gd name="T7" fmla="*/ 20 h 60"/>
                <a:gd name="T8" fmla="*/ 0 w 7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0">
                  <a:moveTo>
                    <a:pt x="72" y="20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9"/>
                    <a:pt x="52" y="0"/>
                    <a:pt x="36" y="0"/>
                  </a:cubicBezTo>
                  <a:cubicBezTo>
                    <a:pt x="20" y="0"/>
                    <a:pt x="0" y="13"/>
                    <a:pt x="0" y="20"/>
                  </a:cubicBezTo>
                  <a:cubicBezTo>
                    <a:pt x="0" y="60"/>
                    <a:pt x="0" y="60"/>
                    <a:pt x="0" y="6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18CE61D1-0E99-486F-AC0E-B9D22DEC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384175"/>
              <a:ext cx="152400" cy="185738"/>
            </a:xfrm>
            <a:custGeom>
              <a:avLst/>
              <a:gdLst>
                <a:gd name="T0" fmla="*/ 18 w 36"/>
                <a:gd name="T1" fmla="*/ 0 h 44"/>
                <a:gd name="T2" fmla="*/ 0 w 36"/>
                <a:gd name="T3" fmla="*/ 16 h 44"/>
                <a:gd name="T4" fmla="*/ 0 w 36"/>
                <a:gd name="T5" fmla="*/ 28 h 44"/>
                <a:gd name="T6" fmla="*/ 18 w 36"/>
                <a:gd name="T7" fmla="*/ 44 h 44"/>
                <a:gd name="T8" fmla="*/ 36 w 36"/>
                <a:gd name="T9" fmla="*/ 28 h 44"/>
                <a:gd name="T10" fmla="*/ 36 w 36"/>
                <a:gd name="T11" fmla="*/ 16 h 44"/>
                <a:gd name="T12" fmla="*/ 18 w 36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4">
                  <a:moveTo>
                    <a:pt x="18" y="0"/>
                  </a:moveTo>
                  <a:cubicBezTo>
                    <a:pt x="9" y="0"/>
                    <a:pt x="0" y="7"/>
                    <a:pt x="0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7"/>
                    <a:pt x="9" y="44"/>
                    <a:pt x="18" y="44"/>
                  </a:cubicBezTo>
                  <a:cubicBezTo>
                    <a:pt x="27" y="44"/>
                    <a:pt x="36" y="37"/>
                    <a:pt x="36" y="2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7"/>
                    <a:pt x="27" y="0"/>
                    <a:pt x="18" y="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CB2D9012-42F5-4B4E-9395-E83ABC4C2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739775"/>
              <a:ext cx="390525" cy="169863"/>
            </a:xfrm>
            <a:custGeom>
              <a:avLst/>
              <a:gdLst>
                <a:gd name="T0" fmla="*/ 192 w 246"/>
                <a:gd name="T1" fmla="*/ 107 h 107"/>
                <a:gd name="T2" fmla="*/ 246 w 246"/>
                <a:gd name="T3" fmla="*/ 0 h 107"/>
                <a:gd name="T4" fmla="*/ 96 w 246"/>
                <a:gd name="T5" fmla="*/ 0 h 107"/>
                <a:gd name="T6" fmla="*/ 64 w 246"/>
                <a:gd name="T7" fmla="*/ 75 h 107"/>
                <a:gd name="T8" fmla="*/ 0 w 246"/>
                <a:gd name="T9" fmla="*/ 7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7">
                  <a:moveTo>
                    <a:pt x="192" y="107"/>
                  </a:moveTo>
                  <a:lnTo>
                    <a:pt x="246" y="0"/>
                  </a:lnTo>
                  <a:lnTo>
                    <a:pt x="96" y="0"/>
                  </a:lnTo>
                  <a:lnTo>
                    <a:pt x="64" y="75"/>
                  </a:lnTo>
                  <a:lnTo>
                    <a:pt x="0" y="75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54">
              <a:extLst>
                <a:ext uri="{FF2B5EF4-FFF2-40B4-BE49-F238E27FC236}">
                  <a16:creationId xmlns:a16="http://schemas.microsoft.com/office/drawing/2014/main" id="{FD7D8831-F26C-42CC-BE3E-92C343C97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1" y="909638"/>
              <a:ext cx="537153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1" name="Groupe 217">
            <a:extLst>
              <a:ext uri="{FF2B5EF4-FFF2-40B4-BE49-F238E27FC236}">
                <a16:creationId xmlns:a16="http://schemas.microsoft.com/office/drawing/2014/main" id="{179284D2-B30D-4070-AF7B-8AE5249CD025}"/>
              </a:ext>
            </a:extLst>
          </p:cNvPr>
          <p:cNvGrpSpPr>
            <a:grpSpLocks noChangeAspect="1"/>
          </p:cNvGrpSpPr>
          <p:nvPr/>
        </p:nvGrpSpPr>
        <p:grpSpPr>
          <a:xfrm>
            <a:off x="2671927" y="5071272"/>
            <a:ext cx="571691" cy="474891"/>
            <a:chOff x="8070851" y="247650"/>
            <a:chExt cx="796925" cy="661988"/>
          </a:xfrm>
        </p:grpSpPr>
        <p:sp>
          <p:nvSpPr>
            <p:cNvPr id="72" name="Freeform 50">
              <a:extLst>
                <a:ext uri="{FF2B5EF4-FFF2-40B4-BE49-F238E27FC236}">
                  <a16:creationId xmlns:a16="http://schemas.microsoft.com/office/drawing/2014/main" id="{3F6E6D55-D375-45F7-A163-C9993FC9C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651" y="620713"/>
              <a:ext cx="304800" cy="255588"/>
            </a:xfrm>
            <a:custGeom>
              <a:avLst/>
              <a:gdLst>
                <a:gd name="T0" fmla="*/ 72 w 72"/>
                <a:gd name="T1" fmla="*/ 20 h 60"/>
                <a:gd name="T2" fmla="*/ 72 w 72"/>
                <a:gd name="T3" fmla="*/ 16 h 60"/>
                <a:gd name="T4" fmla="*/ 36 w 72"/>
                <a:gd name="T5" fmla="*/ 0 h 60"/>
                <a:gd name="T6" fmla="*/ 0 w 72"/>
                <a:gd name="T7" fmla="*/ 20 h 60"/>
                <a:gd name="T8" fmla="*/ 0 w 72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0">
                  <a:moveTo>
                    <a:pt x="72" y="20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9"/>
                    <a:pt x="52" y="0"/>
                    <a:pt x="36" y="0"/>
                  </a:cubicBezTo>
                  <a:cubicBezTo>
                    <a:pt x="20" y="0"/>
                    <a:pt x="0" y="13"/>
                    <a:pt x="0" y="20"/>
                  </a:cubicBezTo>
                  <a:cubicBezTo>
                    <a:pt x="0" y="60"/>
                    <a:pt x="0" y="60"/>
                    <a:pt x="0" y="6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865CBD8F-A800-4232-9122-1E7FC530F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384175"/>
              <a:ext cx="152400" cy="185738"/>
            </a:xfrm>
            <a:custGeom>
              <a:avLst/>
              <a:gdLst>
                <a:gd name="T0" fmla="*/ 18 w 36"/>
                <a:gd name="T1" fmla="*/ 0 h 44"/>
                <a:gd name="T2" fmla="*/ 0 w 36"/>
                <a:gd name="T3" fmla="*/ 16 h 44"/>
                <a:gd name="T4" fmla="*/ 0 w 36"/>
                <a:gd name="T5" fmla="*/ 28 h 44"/>
                <a:gd name="T6" fmla="*/ 18 w 36"/>
                <a:gd name="T7" fmla="*/ 44 h 44"/>
                <a:gd name="T8" fmla="*/ 36 w 36"/>
                <a:gd name="T9" fmla="*/ 28 h 44"/>
                <a:gd name="T10" fmla="*/ 36 w 36"/>
                <a:gd name="T11" fmla="*/ 16 h 44"/>
                <a:gd name="T12" fmla="*/ 18 w 36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4">
                  <a:moveTo>
                    <a:pt x="18" y="0"/>
                  </a:moveTo>
                  <a:cubicBezTo>
                    <a:pt x="9" y="0"/>
                    <a:pt x="0" y="7"/>
                    <a:pt x="0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7"/>
                    <a:pt x="9" y="44"/>
                    <a:pt x="18" y="44"/>
                  </a:cubicBezTo>
                  <a:cubicBezTo>
                    <a:pt x="27" y="44"/>
                    <a:pt x="36" y="37"/>
                    <a:pt x="36" y="2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7"/>
                    <a:pt x="27" y="0"/>
                    <a:pt x="18" y="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ACBE31B7-28DB-4848-99D4-4F3D133EA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739775"/>
              <a:ext cx="390525" cy="169863"/>
            </a:xfrm>
            <a:custGeom>
              <a:avLst/>
              <a:gdLst>
                <a:gd name="T0" fmla="*/ 192 w 246"/>
                <a:gd name="T1" fmla="*/ 107 h 107"/>
                <a:gd name="T2" fmla="*/ 246 w 246"/>
                <a:gd name="T3" fmla="*/ 0 h 107"/>
                <a:gd name="T4" fmla="*/ 96 w 246"/>
                <a:gd name="T5" fmla="*/ 0 h 107"/>
                <a:gd name="T6" fmla="*/ 64 w 246"/>
                <a:gd name="T7" fmla="*/ 75 h 107"/>
                <a:gd name="T8" fmla="*/ 0 w 246"/>
                <a:gd name="T9" fmla="*/ 7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7">
                  <a:moveTo>
                    <a:pt x="192" y="107"/>
                  </a:moveTo>
                  <a:lnTo>
                    <a:pt x="246" y="0"/>
                  </a:lnTo>
                  <a:lnTo>
                    <a:pt x="96" y="0"/>
                  </a:lnTo>
                  <a:lnTo>
                    <a:pt x="64" y="75"/>
                  </a:lnTo>
                  <a:lnTo>
                    <a:pt x="0" y="75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AFC2154F-4F7C-49CF-94A8-269757FE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3913" y="247650"/>
              <a:ext cx="423863" cy="403225"/>
            </a:xfrm>
            <a:custGeom>
              <a:avLst/>
              <a:gdLst>
                <a:gd name="T0" fmla="*/ 0 w 100"/>
                <a:gd name="T1" fmla="*/ 8 h 95"/>
                <a:gd name="T2" fmla="*/ 0 w 100"/>
                <a:gd name="T3" fmla="*/ 64 h 95"/>
                <a:gd name="T4" fmla="*/ 8 w 100"/>
                <a:gd name="T5" fmla="*/ 72 h 95"/>
                <a:gd name="T6" fmla="*/ 16 w 100"/>
                <a:gd name="T7" fmla="*/ 72 h 95"/>
                <a:gd name="T8" fmla="*/ 16 w 100"/>
                <a:gd name="T9" fmla="*/ 89 h 95"/>
                <a:gd name="T10" fmla="*/ 23 w 100"/>
                <a:gd name="T11" fmla="*/ 92 h 95"/>
                <a:gd name="T12" fmla="*/ 40 w 100"/>
                <a:gd name="T13" fmla="*/ 72 h 95"/>
                <a:gd name="T14" fmla="*/ 92 w 100"/>
                <a:gd name="T15" fmla="*/ 72 h 95"/>
                <a:gd name="T16" fmla="*/ 100 w 100"/>
                <a:gd name="T17" fmla="*/ 64 h 95"/>
                <a:gd name="T18" fmla="*/ 100 w 100"/>
                <a:gd name="T19" fmla="*/ 8 h 95"/>
                <a:gd name="T20" fmla="*/ 92 w 100"/>
                <a:gd name="T21" fmla="*/ 0 h 95"/>
                <a:gd name="T22" fmla="*/ 8 w 100"/>
                <a:gd name="T23" fmla="*/ 0 h 95"/>
                <a:gd name="T24" fmla="*/ 0 w 100"/>
                <a:gd name="T25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5">
                  <a:moveTo>
                    <a:pt x="0" y="8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93"/>
                    <a:pt x="21" y="95"/>
                    <a:pt x="23" y="9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6" y="72"/>
                    <a:pt x="100" y="68"/>
                    <a:pt x="100" y="64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4"/>
                    <a:pt x="96" y="0"/>
                    <a:pt x="9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54">
              <a:extLst>
                <a:ext uri="{FF2B5EF4-FFF2-40B4-BE49-F238E27FC236}">
                  <a16:creationId xmlns:a16="http://schemas.microsoft.com/office/drawing/2014/main" id="{37CAE235-1E25-4929-A87C-CE77DC190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1" y="909638"/>
              <a:ext cx="573198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986050AD-726D-4F33-A33E-A5231533E4D5}"/>
              </a:ext>
            </a:extLst>
          </p:cNvPr>
          <p:cNvSpPr/>
          <p:nvPr/>
        </p:nvSpPr>
        <p:spPr>
          <a:xfrm>
            <a:off x="3256957" y="5605489"/>
            <a:ext cx="3448644" cy="57589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>
            <a:noAutofit/>
          </a:bodyPr>
          <a:lstStyle/>
          <a:p>
            <a:pPr hangingPunct="0">
              <a:lnSpc>
                <a:spcPct val="90000"/>
              </a:lnSpc>
              <a:spcBef>
                <a:spcPts val="400"/>
              </a:spcBef>
            </a:pPr>
            <a:r>
              <a:rPr lang="nl-NL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BETAALBAAR</a:t>
            </a:r>
            <a:br>
              <a:rPr lang="nl-NL" sz="1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1200" dirty="0">
                <a:solidFill>
                  <a:schemeClr val="bg1"/>
                </a:solidFill>
              </a:rPr>
              <a:t>Gratis gebruik van de tool zelf, goedkope ad-hoc resultaten in vergelijking met traditionele studies</a:t>
            </a:r>
            <a:endParaRPr lang="nl-NL" sz="1100" dirty="0">
              <a:solidFill>
                <a:schemeClr val="bg1"/>
              </a:solidFill>
            </a:endParaRP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92CDC0C2-642D-41FE-AFC1-C02981DFF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6734" y="5654138"/>
            <a:ext cx="442076" cy="542169"/>
          </a:xfrm>
          <a:prstGeom prst="rect">
            <a:avLst/>
          </a:prstGeom>
        </p:spPr>
      </p:pic>
      <p:sp>
        <p:nvSpPr>
          <p:cNvPr id="80" name="ZoneTexte 103">
            <a:extLst>
              <a:ext uri="{FF2B5EF4-FFF2-40B4-BE49-F238E27FC236}">
                <a16:creationId xmlns:a16="http://schemas.microsoft.com/office/drawing/2014/main" id="{8318A260-BA28-444F-B1F7-F68DBA0C2E43}"/>
              </a:ext>
            </a:extLst>
          </p:cNvPr>
          <p:cNvSpPr txBox="1"/>
          <p:nvPr/>
        </p:nvSpPr>
        <p:spPr>
          <a:xfrm>
            <a:off x="770845" y="2379375"/>
            <a:ext cx="597067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nl-NL" sz="600" b="1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defTabSz="839690">
              <a:lnSpc>
                <a:spcPct val="50000"/>
              </a:lnSpc>
              <a:defRPr/>
            </a:pPr>
            <a:r>
              <a:rPr lang="nl-NL" sz="1400" dirty="0">
                <a:cs typeface="Aharoni" panose="02010803020104030203" pitchFamily="2" charset="-79"/>
              </a:rPr>
              <a:t> </a:t>
            </a:r>
          </a:p>
          <a:p>
            <a:pPr lvl="0" defTabSz="839690">
              <a:buClr>
                <a:schemeClr val="bg2"/>
              </a:buClr>
              <a:defRPr/>
            </a:pPr>
            <a:r>
              <a:rPr lang="nl-NL" sz="1400" b="1" dirty="0">
                <a:cs typeface="Aharoni" panose="02010803020104030203" pitchFamily="2" charset="-79"/>
              </a:rPr>
              <a:t>Vind jouw doelgroep binnen de Ipsos panels</a:t>
            </a:r>
          </a:p>
          <a:p>
            <a:pPr lvl="0" defTabSz="839690">
              <a:buClr>
                <a:schemeClr val="bg2"/>
              </a:buClr>
              <a:defRPr/>
            </a:pPr>
            <a:r>
              <a:rPr lang="nl-NL" sz="1400" b="1" dirty="0">
                <a:cs typeface="Aharoni" panose="02010803020104030203" pitchFamily="2" charset="-79"/>
              </a:rPr>
              <a:t>Creëer een vragenlijst </a:t>
            </a:r>
          </a:p>
          <a:p>
            <a:pPr lvl="0" defTabSz="839690">
              <a:buClr>
                <a:schemeClr val="bg2"/>
              </a:buClr>
              <a:defRPr/>
            </a:pPr>
            <a:r>
              <a:rPr lang="nl-NL" sz="1400" b="1" dirty="0">
                <a:cs typeface="Aharoni" panose="02010803020104030203" pitchFamily="2" charset="-79"/>
              </a:rPr>
              <a:t>Lanceer de studie </a:t>
            </a:r>
          </a:p>
          <a:p>
            <a:pPr lvl="0" defTabSz="839690">
              <a:buClr>
                <a:schemeClr val="bg2"/>
              </a:buClr>
              <a:defRPr/>
            </a:pPr>
            <a:r>
              <a:rPr lang="nl-NL" sz="1400" b="1" dirty="0">
                <a:cs typeface="Aharoni" panose="02010803020104030203" pitchFamily="2" charset="-79"/>
              </a:rPr>
              <a:t>Ontvang je resultaten in een helder dashboard binnen 24-72 uur!</a:t>
            </a:r>
          </a:p>
        </p:txBody>
      </p:sp>
      <p:sp>
        <p:nvSpPr>
          <p:cNvPr id="81" name="ZoneTexte 103">
            <a:extLst>
              <a:ext uri="{FF2B5EF4-FFF2-40B4-BE49-F238E27FC236}">
                <a16:creationId xmlns:a16="http://schemas.microsoft.com/office/drawing/2014/main" id="{AD91A244-C5CC-4D58-A154-CEC0A84F4561}"/>
              </a:ext>
            </a:extLst>
          </p:cNvPr>
          <p:cNvSpPr txBox="1"/>
          <p:nvPr/>
        </p:nvSpPr>
        <p:spPr>
          <a:xfrm>
            <a:off x="462416" y="2176166"/>
            <a:ext cx="59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endParaRPr lang="nl-NL" sz="600" b="1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defTabSz="839690">
              <a:lnSpc>
                <a:spcPct val="90000"/>
              </a:lnSpc>
              <a:defRPr/>
            </a:pPr>
            <a:r>
              <a:rPr lang="nl-NL" sz="1400" dirty="0">
                <a:cs typeface="Aharoni" panose="02010803020104030203" pitchFamily="2" charset="-79"/>
              </a:rPr>
              <a:t>Creëer en lanceer jouw eigen onderzoek door de volgende 4 stappen te volgen:</a:t>
            </a:r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5A98F34-97E0-4177-8775-8353C13C2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85" y="9120631"/>
            <a:ext cx="760084" cy="6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5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PSOSEASYUSERTEXT" val="1"/>
</p:tagLst>
</file>

<file path=ppt/theme/theme1.xml><?xml version="1.0" encoding="utf-8"?>
<a:theme xmlns:a="http://schemas.openxmlformats.org/drawingml/2006/main" name="1_Ipsos-NL Template">
  <a:themeElements>
    <a:clrScheme name="Custom 4">
      <a:dk1>
        <a:srgbClr val="222223"/>
      </a:dk1>
      <a:lt1>
        <a:sysClr val="window" lastClr="FFFFFF"/>
      </a:lt1>
      <a:dk2>
        <a:srgbClr val="8ED2C9"/>
      </a:dk2>
      <a:lt2>
        <a:srgbClr val="149291"/>
      </a:lt2>
      <a:accent1>
        <a:srgbClr val="2F4694"/>
      </a:accent1>
      <a:accent2>
        <a:srgbClr val="888B8D"/>
      </a:accent2>
      <a:accent3>
        <a:srgbClr val="E87722"/>
      </a:accent3>
      <a:accent4>
        <a:srgbClr val="FCBE22"/>
      </a:accent4>
      <a:accent5>
        <a:srgbClr val="C00000"/>
      </a:accent5>
      <a:accent6>
        <a:srgbClr val="7CA241"/>
      </a:accent6>
      <a:hlink>
        <a:srgbClr val="E87722"/>
      </a:hlink>
      <a:folHlink>
        <a:srgbClr val="888B8D"/>
      </a:folHlink>
    </a:clrScheme>
    <a:fontScheme name="Ipsos MO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36000" tIns="36000" rIns="36000" bIns="36000" rtlCol="0" anchor="ctr">
        <a:noAutofit/>
      </a:bodyPr>
      <a:lstStyle>
        <a:defPPr algn="ctr" hangingPunct="0">
          <a:lnSpc>
            <a:spcPct val="90000"/>
          </a:lnSpc>
          <a:spcBef>
            <a:spcPts val="400"/>
          </a:spcBef>
          <a:defRPr sz="1200" dirty="0" err="1" smtClean="0">
            <a:solidFill>
              <a:schemeClr val="bg1"/>
            </a:solidFill>
          </a:defRPr>
        </a:defPPr>
      </a:lstStyle>
    </a:spDef>
    <a:lnDef>
      <a:spPr>
        <a:noFill/>
        <a:ln w="12700">
          <a:solidFill>
            <a:schemeClr val="bg2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  <a:txDef>
      <a:spPr/>
      <a:bodyPr wrap="square" lIns="0" tIns="0" rIns="0" bIns="0" rtlCol="0">
        <a:spAutoFit/>
      </a:bodyPr>
      <a:lstStyle>
        <a:defPPr marL="0" indent="0" algn="l">
          <a:lnSpc>
            <a:spcPct val="90000"/>
          </a:lnSpc>
          <a:spcBef>
            <a:spcPts val="400"/>
          </a:spcBef>
          <a:buFont typeface="Wingdings" panose="05000000000000000000" pitchFamily="2" charset="2"/>
          <a:buNone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10. Infographics.potx" id="{60B50AB4-3093-4EB5-BA5B-6A4FBAB08B77}" vid="{C63FACF5-3DEC-48DC-9C50-2BAA4955E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273</Words>
  <Application>Microsoft Office PowerPoint</Application>
  <PresentationFormat>A4 Paper (210x297 mm)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Wingdings</vt:lpstr>
      <vt:lpstr>1_Ipsos-NL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Verhoelst</dc:creator>
  <cp:lastModifiedBy>Jurre Kuin</cp:lastModifiedBy>
  <cp:revision>87</cp:revision>
  <cp:lastPrinted>2019-11-26T15:12:38Z</cp:lastPrinted>
  <dcterms:created xsi:type="dcterms:W3CDTF">2019-11-25T10:54:41Z</dcterms:created>
  <dcterms:modified xsi:type="dcterms:W3CDTF">2022-02-07T14:39:17Z</dcterms:modified>
</cp:coreProperties>
</file>